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9E17A3A-C328-4BED-9F0A-094C62D57F19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4DEACB5-4CCC-47FF-AA27-D1A6A72C3C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2667000"/>
            <a:ext cx="8229600" cy="39624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Georgia" pitchFamily="18" charset="0"/>
              </a:rPr>
              <a:t>Thesis</a:t>
            </a:r>
            <a:r>
              <a:rPr lang="en-US" dirty="0" smtClean="0">
                <a:latin typeface="Georgia" pitchFamily="18" charset="0"/>
              </a:rPr>
              <a:t>: In the 124 years between the journeys of Marco Polo and </a:t>
            </a:r>
            <a:r>
              <a:rPr lang="en-US" dirty="0" err="1" smtClean="0">
                <a:latin typeface="Georgia" pitchFamily="18" charset="0"/>
              </a:rPr>
              <a:t>Niccoló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di</a:t>
            </a:r>
            <a:r>
              <a:rPr lang="en-US" dirty="0" smtClean="0">
                <a:latin typeface="Georgia" pitchFamily="18" charset="0"/>
              </a:rPr>
              <a:t> Conti, European concepts of the East changed very little.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1000"/>
            <a:ext cx="8312834" cy="18288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dirty="0" smtClean="0">
                <a:latin typeface="Georgia" pitchFamily="18" charset="0"/>
              </a:rPr>
              <a:t>Venetian Merchant Tales:</a:t>
            </a:r>
          </a:p>
          <a:p>
            <a:pPr algn="ctr"/>
            <a:r>
              <a:rPr lang="en-US" dirty="0" smtClean="0">
                <a:latin typeface="Georgia" pitchFamily="18" charset="0"/>
              </a:rPr>
              <a:t>What Can be Found Concerning European Thoughts of the East Before De Gama</a:t>
            </a:r>
          </a:p>
          <a:p>
            <a:pPr algn="ctr"/>
            <a:r>
              <a:rPr lang="en-US" dirty="0" smtClean="0">
                <a:latin typeface="Georgia" pitchFamily="18" charset="0"/>
              </a:rPr>
              <a:t>from the Stories of</a:t>
            </a:r>
          </a:p>
          <a:p>
            <a:pPr algn="ctr"/>
            <a:r>
              <a:rPr lang="en-US" dirty="0" smtClean="0">
                <a:latin typeface="Georgia" pitchFamily="18" charset="0"/>
              </a:rPr>
              <a:t>Marco Polo and </a:t>
            </a:r>
            <a:r>
              <a:rPr lang="en-US" dirty="0" err="1" smtClean="0">
                <a:latin typeface="Georgia" pitchFamily="18" charset="0"/>
              </a:rPr>
              <a:t>Niccoló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di</a:t>
            </a:r>
            <a:r>
              <a:rPr lang="en-US" dirty="0" smtClean="0">
                <a:latin typeface="Georgia" pitchFamily="18" charset="0"/>
              </a:rPr>
              <a:t> Conti </a:t>
            </a:r>
          </a:p>
          <a:p>
            <a:pPr algn="ctr"/>
            <a:r>
              <a:rPr lang="en-US" dirty="0" smtClean="0">
                <a:latin typeface="Georgia" pitchFamily="18" charset="0"/>
              </a:rPr>
              <a:t>By</a:t>
            </a:r>
          </a:p>
          <a:p>
            <a:pPr algn="ctr"/>
            <a:r>
              <a:rPr lang="en-US" dirty="0" smtClean="0">
                <a:latin typeface="Georgia" pitchFamily="18" charset="0"/>
              </a:rPr>
              <a:t>Michael J. Gilbert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85800"/>
            <a:ext cx="73914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OUR TRAVELERS</a:t>
            </a:r>
          </a:p>
          <a:p>
            <a:pPr algn="ctr"/>
            <a:endParaRPr lang="en-US" sz="2000" dirty="0" smtClean="0"/>
          </a:p>
          <a:p>
            <a:r>
              <a:rPr lang="en-US" dirty="0" smtClean="0"/>
              <a:t>MARCO POLO (1254-1324)  Traveled in the East from 1269-93.</a:t>
            </a:r>
          </a:p>
          <a:p>
            <a:endParaRPr lang="en-US" dirty="0" smtClean="0"/>
          </a:p>
          <a:p>
            <a:r>
              <a:rPr lang="en-US" dirty="0" smtClean="0"/>
              <a:t>NICCOLÓ </a:t>
            </a:r>
            <a:r>
              <a:rPr lang="en-US" dirty="0" err="1" smtClean="0"/>
              <a:t>di</a:t>
            </a:r>
            <a:r>
              <a:rPr lang="en-US" dirty="0" smtClean="0"/>
              <a:t> CONTI (1385-1469) In East from 1419-39</a:t>
            </a:r>
            <a:r>
              <a:rPr lang="en-US" sz="1200" dirty="0" smtClean="0"/>
              <a:t>.  Did not make it back   						home until 1444</a:t>
            </a:r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2000" dirty="0" smtClean="0"/>
              <a:t>THEIR AUTHORS</a:t>
            </a:r>
          </a:p>
          <a:p>
            <a:endParaRPr lang="en-US" sz="2000" dirty="0" smtClean="0"/>
          </a:p>
          <a:p>
            <a:r>
              <a:rPr lang="en-US" sz="2000" dirty="0" smtClean="0"/>
              <a:t>RUSTICHELLO de </a:t>
            </a:r>
            <a:r>
              <a:rPr lang="en-US" sz="2000" dirty="0" smtClean="0"/>
              <a:t>PISA (13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century) - </a:t>
            </a:r>
            <a:r>
              <a:rPr lang="en-US" sz="2000" i="1" dirty="0" smtClean="0"/>
              <a:t>Description of the World </a:t>
            </a:r>
            <a:r>
              <a:rPr lang="en-US" sz="2000" dirty="0" smtClean="0"/>
              <a:t>or </a:t>
            </a:r>
            <a:r>
              <a:rPr lang="en-US" sz="2000" i="1" dirty="0" smtClean="0"/>
              <a:t>The Million</a:t>
            </a:r>
            <a:r>
              <a:rPr lang="en-US" sz="2000" dirty="0" smtClean="0"/>
              <a:t> or </a:t>
            </a:r>
            <a:r>
              <a:rPr lang="en-US" sz="2000" i="1" dirty="0" smtClean="0"/>
              <a:t>The Travels of Marco Polo</a:t>
            </a:r>
            <a:r>
              <a:rPr lang="en-US" sz="2000" dirty="0" smtClean="0"/>
              <a:t> (c.1299)  </a:t>
            </a:r>
            <a:r>
              <a:rPr lang="en-US" sz="1200" dirty="0" smtClean="0"/>
              <a:t>Original manuscript unknown. To date, </a:t>
            </a:r>
            <a:r>
              <a:rPr lang="en-US" sz="1200" smtClean="0"/>
              <a:t>	</a:t>
            </a:r>
            <a:r>
              <a:rPr lang="en-US" sz="1200" smtClean="0"/>
              <a:t>140 </a:t>
            </a:r>
            <a:r>
              <a:rPr lang="en-US" sz="1200" dirty="0" smtClean="0"/>
              <a:t>known Polo MSS.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Poggio</a:t>
            </a:r>
            <a:r>
              <a:rPr lang="en-US" sz="2000" dirty="0" smtClean="0"/>
              <a:t> of Florence (1380-1459) - </a:t>
            </a:r>
            <a:r>
              <a:rPr lang="en-US" sz="2000" i="1" dirty="0" smtClean="0"/>
              <a:t>On the Vicissitudes of Fortune (1448) </a:t>
            </a:r>
          </a:p>
          <a:p>
            <a:endParaRPr lang="en-US" sz="2000" i="1" dirty="0" smtClean="0"/>
          </a:p>
          <a:p>
            <a:r>
              <a:rPr lang="en-US" sz="2000" dirty="0" err="1" smtClean="0"/>
              <a:t>Pero</a:t>
            </a:r>
            <a:r>
              <a:rPr lang="en-US" sz="2000" dirty="0" smtClean="0"/>
              <a:t> </a:t>
            </a:r>
            <a:r>
              <a:rPr lang="en-US" sz="2000" dirty="0" err="1" smtClean="0"/>
              <a:t>Tafur</a:t>
            </a:r>
            <a:r>
              <a:rPr lang="en-US" sz="2000" dirty="0" smtClean="0"/>
              <a:t> (1410-1487) – </a:t>
            </a:r>
            <a:r>
              <a:rPr lang="en-US" sz="2000" i="1" dirty="0" smtClean="0"/>
              <a:t>The Travels of </a:t>
            </a:r>
            <a:r>
              <a:rPr lang="en-US" sz="2000" i="1" dirty="0" err="1" smtClean="0"/>
              <a:t>Pero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Tafur</a:t>
            </a:r>
            <a:r>
              <a:rPr lang="en-US" sz="2000" i="1" dirty="0" smtClean="0"/>
              <a:t> </a:t>
            </a:r>
            <a:r>
              <a:rPr lang="en-US" sz="2000" dirty="0" smtClean="0"/>
              <a:t>(c.1454) 					</a:t>
            </a:r>
            <a:r>
              <a:rPr lang="en-US" sz="1200" dirty="0" smtClean="0"/>
              <a:t>unpublished until 1874</a:t>
            </a:r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62000"/>
            <a:ext cx="76200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MAIN POINTS</a:t>
            </a:r>
          </a:p>
          <a:p>
            <a:pPr algn="ctr"/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Formulaic descriptions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Descriptions of trade goods empathized.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Stories of awe.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Religious differences.</a:t>
            </a:r>
          </a:p>
          <a:p>
            <a:pPr marL="800100" lvl="1" indent="-342900"/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Reception of these tales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Disbelief of Polo.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Relative obscurity of </a:t>
            </a:r>
            <a:r>
              <a:rPr lang="en-US" dirty="0" err="1" smtClean="0"/>
              <a:t>di</a:t>
            </a:r>
            <a:r>
              <a:rPr lang="en-US" dirty="0" smtClean="0"/>
              <a:t> Conti’s story.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 presence of tall tales in </a:t>
            </a:r>
            <a:r>
              <a:rPr lang="en-US" dirty="0" err="1" smtClean="0"/>
              <a:t>di</a:t>
            </a:r>
            <a:r>
              <a:rPr lang="en-US" dirty="0" smtClean="0"/>
              <a:t> Conti’s story based on legend and hearsay.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 Far East remains mysterious to scholars long after both travelers are gone.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 marL="800100" lvl="1" indent="-342900">
              <a:buFont typeface="+mj-lt"/>
              <a:buAutoNum type="arabicPeriod"/>
            </a:pPr>
            <a:endParaRPr lang="en-US" dirty="0" smtClean="0"/>
          </a:p>
          <a:p>
            <a:pPr marL="800100" lvl="1" indent="-342900"/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endParaRPr lang="en-US" dirty="0" smtClean="0"/>
          </a:p>
          <a:p>
            <a:pPr marL="800100" lvl="1" indent="-342900"/>
            <a:endParaRPr lang="en-US" dirty="0" smtClean="0"/>
          </a:p>
          <a:p>
            <a:pPr marL="800100" lvl="1" indent="-342900"/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828800"/>
            <a:ext cx="7315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CONCLUSION:</a:t>
            </a:r>
          </a:p>
          <a:p>
            <a:pPr algn="ctr"/>
            <a:endParaRPr lang="en-US" sz="2800" dirty="0" smtClean="0"/>
          </a:p>
          <a:p>
            <a:r>
              <a:rPr lang="en-US" sz="2800" dirty="0" smtClean="0"/>
              <a:t>Outside of some cartographic advances, it appears that not much had changed in the 124 years between our travelers in regard to how Europeans viewed the Far East.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620</TotalTime>
  <Words>182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Foundry</vt:lpstr>
      <vt:lpstr>Thesis: In the 124 years between the journeys of Marco Polo and Niccoló di Conti, European concepts of the East changed very little.</vt:lpstr>
      <vt:lpstr>Slide 2</vt:lpstr>
      <vt:lpstr>Slide 3</vt:lpstr>
      <vt:lpstr>Slide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Thesis: In the 124 years between the journeys of Marco Polo and Niccoló di Conti, European concepts of the East changed very little, or even regressed.</dc:title>
  <dc:creator>HP_Administrator</dc:creator>
  <cp:lastModifiedBy>HP_Administrator</cp:lastModifiedBy>
  <cp:revision>13</cp:revision>
  <dcterms:created xsi:type="dcterms:W3CDTF">2010-11-12T20:00:39Z</dcterms:created>
  <dcterms:modified xsi:type="dcterms:W3CDTF">2010-11-16T02:14:13Z</dcterms:modified>
</cp:coreProperties>
</file>